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77" r:id="rId4"/>
    <p:sldId id="264" r:id="rId5"/>
    <p:sldId id="266" r:id="rId6"/>
    <p:sldId id="269" r:id="rId7"/>
    <p:sldId id="258" r:id="rId8"/>
    <p:sldId id="276" r:id="rId9"/>
    <p:sldId id="275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40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gif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gif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EA12B-1870-4749-98BD-0FF9527FE1D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D3F0C7-8452-4924-8F3A-672D6F27C01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Администрация города  Трехгорного</a:t>
          </a:r>
          <a:endParaRPr lang="ru-RU" dirty="0"/>
        </a:p>
      </dgm:t>
    </dgm:pt>
    <dgm:pt modelId="{D58CE955-93F1-4555-A1C0-99CD085BFCE2}" type="parTrans" cxnId="{4AFF83B3-03E7-4FAC-8045-BCC892755FF6}">
      <dgm:prSet/>
      <dgm:spPr/>
      <dgm:t>
        <a:bodyPr/>
        <a:lstStyle/>
        <a:p>
          <a:endParaRPr lang="ru-RU"/>
        </a:p>
      </dgm:t>
    </dgm:pt>
    <dgm:pt modelId="{DB0E03D6-CA9B-4DA4-BB97-95C98B352704}" type="sibTrans" cxnId="{4AFF83B3-03E7-4FAC-8045-BCC892755FF6}">
      <dgm:prSet/>
      <dgm:spPr/>
      <dgm:t>
        <a:bodyPr/>
        <a:lstStyle/>
        <a:p>
          <a:endParaRPr lang="ru-RU"/>
        </a:p>
      </dgm:t>
    </dgm:pt>
    <dgm:pt modelId="{ED27D721-4EF2-49E5-94C9-C530B0CC757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Управление образования          администрации города  Трехгорного</a:t>
          </a:r>
          <a:endParaRPr lang="ru-RU" dirty="0"/>
        </a:p>
      </dgm:t>
    </dgm:pt>
    <dgm:pt modelId="{8282C439-F281-43C0-B28D-1A00DCEDFE78}" type="parTrans" cxnId="{DEE38EE7-A42F-4113-B020-BC6B466B0075}">
      <dgm:prSet/>
      <dgm:spPr/>
      <dgm:t>
        <a:bodyPr/>
        <a:lstStyle/>
        <a:p>
          <a:endParaRPr lang="ru-RU"/>
        </a:p>
      </dgm:t>
    </dgm:pt>
    <dgm:pt modelId="{BAB67ED1-BB7E-4EE2-BA65-E15DBE4B9A3B}" type="sibTrans" cxnId="{DEE38EE7-A42F-4113-B020-BC6B466B0075}">
      <dgm:prSet/>
      <dgm:spPr/>
      <dgm:t>
        <a:bodyPr/>
        <a:lstStyle/>
        <a:p>
          <a:endParaRPr lang="ru-RU"/>
        </a:p>
      </dgm:t>
    </dgm:pt>
    <dgm:pt modelId="{BEB3E89D-076E-4012-B2E4-43C6B655B7A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ФГУП «Приборостроительный  завод»</a:t>
          </a:r>
          <a:endParaRPr lang="ru-RU" dirty="0"/>
        </a:p>
      </dgm:t>
    </dgm:pt>
    <dgm:pt modelId="{472F5FEF-5897-4591-9455-C9062D85D424}" type="parTrans" cxnId="{0FA77F27-E0C1-473E-82CE-1B0722234F4F}">
      <dgm:prSet/>
      <dgm:spPr/>
      <dgm:t>
        <a:bodyPr/>
        <a:lstStyle/>
        <a:p>
          <a:endParaRPr lang="ru-RU"/>
        </a:p>
      </dgm:t>
    </dgm:pt>
    <dgm:pt modelId="{891010AB-45AF-4B02-9E4E-88E620E7B34E}" type="sibTrans" cxnId="{0FA77F27-E0C1-473E-82CE-1B0722234F4F}">
      <dgm:prSet/>
      <dgm:spPr/>
      <dgm:t>
        <a:bodyPr/>
        <a:lstStyle/>
        <a:p>
          <a:endParaRPr lang="ru-RU"/>
        </a:p>
      </dgm:t>
    </dgm:pt>
    <dgm:pt modelId="{1716BA91-4C8B-461F-95C9-0AA4DBC97B0C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Педагогический коллектив МБОУ «СОШ № 106» </a:t>
          </a:r>
          <a:endParaRPr lang="ru-RU" dirty="0"/>
        </a:p>
      </dgm:t>
    </dgm:pt>
    <dgm:pt modelId="{56C23B2D-DE3D-44F5-8A83-7270D2A6ADE7}" type="parTrans" cxnId="{9584067E-3EA1-4952-B545-EF4430172C04}">
      <dgm:prSet/>
      <dgm:spPr/>
      <dgm:t>
        <a:bodyPr/>
        <a:lstStyle/>
        <a:p>
          <a:endParaRPr lang="ru-RU"/>
        </a:p>
      </dgm:t>
    </dgm:pt>
    <dgm:pt modelId="{49BD3AD6-30DF-4DFB-B734-3A741441ED5B}" type="sibTrans" cxnId="{9584067E-3EA1-4952-B545-EF4430172C04}">
      <dgm:prSet/>
      <dgm:spPr/>
      <dgm:t>
        <a:bodyPr/>
        <a:lstStyle/>
        <a:p>
          <a:endParaRPr lang="ru-RU"/>
        </a:p>
      </dgm:t>
    </dgm:pt>
    <dgm:pt modelId="{CA1D4072-184E-49E5-96D1-A77DCB4CFC1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Образовательные организации  города</a:t>
          </a:r>
          <a:endParaRPr lang="ru-RU" dirty="0"/>
        </a:p>
      </dgm:t>
    </dgm:pt>
    <dgm:pt modelId="{33E33444-34AD-4CAB-B1AA-6DE592DB48B9}" type="parTrans" cxnId="{2C17E6E3-4677-418C-B0DE-C48D94DE9372}">
      <dgm:prSet/>
      <dgm:spPr/>
      <dgm:t>
        <a:bodyPr/>
        <a:lstStyle/>
        <a:p>
          <a:endParaRPr lang="ru-RU"/>
        </a:p>
      </dgm:t>
    </dgm:pt>
    <dgm:pt modelId="{2A9C5C2F-5E79-45DB-8B67-990D951C8115}" type="sibTrans" cxnId="{2C17E6E3-4677-418C-B0DE-C48D94DE9372}">
      <dgm:prSet/>
      <dgm:spPr/>
      <dgm:t>
        <a:bodyPr/>
        <a:lstStyle/>
        <a:p>
          <a:endParaRPr lang="ru-RU"/>
        </a:p>
      </dgm:t>
    </dgm:pt>
    <dgm:pt modelId="{B3CE4418-E72B-4A75-8B4C-5360B07F9866}" type="pres">
      <dgm:prSet presAssocID="{FDFEA12B-1870-4749-98BD-0FF9527FE1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318121-7A8D-4A47-886E-CCBF00F78469}" type="pres">
      <dgm:prSet presAssocID="{DCD3F0C7-8452-4924-8F3A-672D6F27C012}" presName="composite" presStyleCnt="0"/>
      <dgm:spPr/>
    </dgm:pt>
    <dgm:pt modelId="{277D2A49-C605-47EB-8B92-D1A1DE5EFFDB}" type="pres">
      <dgm:prSet presAssocID="{DCD3F0C7-8452-4924-8F3A-672D6F27C012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50480E17-927B-4FE2-8558-D85853A3126E}" type="pres">
      <dgm:prSet presAssocID="{DCD3F0C7-8452-4924-8F3A-672D6F27C012}" presName="txShp" presStyleLbl="node1" presStyleIdx="0" presStyleCnt="5" custLinFactNeighborX="-249" custLinFactNeighborY="6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297AB-B008-4824-96D4-9C21BBFBEAD6}" type="pres">
      <dgm:prSet presAssocID="{DB0E03D6-CA9B-4DA4-BB97-95C98B352704}" presName="spacing" presStyleCnt="0"/>
      <dgm:spPr/>
    </dgm:pt>
    <dgm:pt modelId="{4CF67D2E-5034-4412-8991-3CD3805AB3F8}" type="pres">
      <dgm:prSet presAssocID="{ED27D721-4EF2-49E5-94C9-C530B0CC7570}" presName="composite" presStyleCnt="0"/>
      <dgm:spPr/>
    </dgm:pt>
    <dgm:pt modelId="{6C495991-59CF-4401-93EB-838E61026102}" type="pres">
      <dgm:prSet presAssocID="{ED27D721-4EF2-49E5-94C9-C530B0CC7570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8CBD120-A4F8-43C5-B694-622AFD78EFB4}" type="pres">
      <dgm:prSet presAssocID="{ED27D721-4EF2-49E5-94C9-C530B0CC757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EEBA4-1224-485B-B05D-063740FDF1B8}" type="pres">
      <dgm:prSet presAssocID="{BAB67ED1-BB7E-4EE2-BA65-E15DBE4B9A3B}" presName="spacing" presStyleCnt="0"/>
      <dgm:spPr/>
    </dgm:pt>
    <dgm:pt modelId="{80728F45-A1D3-4B18-B510-A4F7A8272508}" type="pres">
      <dgm:prSet presAssocID="{BEB3E89D-076E-4012-B2E4-43C6B655B7A2}" presName="composite" presStyleCnt="0"/>
      <dgm:spPr/>
    </dgm:pt>
    <dgm:pt modelId="{C4098315-E98E-493A-8F6A-38E03569A21C}" type="pres">
      <dgm:prSet presAssocID="{BEB3E89D-076E-4012-B2E4-43C6B655B7A2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DFBA961E-B75A-434A-A534-DE179D46C314}" type="pres">
      <dgm:prSet presAssocID="{BEB3E89D-076E-4012-B2E4-43C6B655B7A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4D63-D59F-46F3-822A-CE920C89F512}" type="pres">
      <dgm:prSet presAssocID="{891010AB-45AF-4B02-9E4E-88E620E7B34E}" presName="spacing" presStyleCnt="0"/>
      <dgm:spPr/>
    </dgm:pt>
    <dgm:pt modelId="{0C91A1AF-D9D9-4135-9678-E29DF973324B}" type="pres">
      <dgm:prSet presAssocID="{1716BA91-4C8B-461F-95C9-0AA4DBC97B0C}" presName="composite" presStyleCnt="0"/>
      <dgm:spPr/>
    </dgm:pt>
    <dgm:pt modelId="{E658D209-9CBA-4C17-8644-CAEFD58927B1}" type="pres">
      <dgm:prSet presAssocID="{1716BA91-4C8B-461F-95C9-0AA4DBC97B0C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851B3C3-E65B-4CBB-A508-E143B8DA1404}" type="pres">
      <dgm:prSet presAssocID="{1716BA91-4C8B-461F-95C9-0AA4DBC97B0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1A97-AAAC-45FB-A3DB-35DFD63AA103}" type="pres">
      <dgm:prSet presAssocID="{49BD3AD6-30DF-4DFB-B734-3A741441ED5B}" presName="spacing" presStyleCnt="0"/>
      <dgm:spPr/>
    </dgm:pt>
    <dgm:pt modelId="{DB851C01-ECE5-4629-95F2-69955975A4C4}" type="pres">
      <dgm:prSet presAssocID="{CA1D4072-184E-49E5-96D1-A77DCB4CFC16}" presName="composite" presStyleCnt="0"/>
      <dgm:spPr/>
    </dgm:pt>
    <dgm:pt modelId="{864937AD-308A-47C5-B68E-DAB866D22034}" type="pres">
      <dgm:prSet presAssocID="{CA1D4072-184E-49E5-96D1-A77DCB4CFC16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656C410-55C4-4AC5-99B2-1F0AF1DD847A}" type="pres">
      <dgm:prSet presAssocID="{CA1D4072-184E-49E5-96D1-A77DCB4CFC1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F83B3-03E7-4FAC-8045-BCC892755FF6}" srcId="{FDFEA12B-1870-4749-98BD-0FF9527FE1D6}" destId="{DCD3F0C7-8452-4924-8F3A-672D6F27C012}" srcOrd="0" destOrd="0" parTransId="{D58CE955-93F1-4555-A1C0-99CD085BFCE2}" sibTransId="{DB0E03D6-CA9B-4DA4-BB97-95C98B352704}"/>
    <dgm:cxn modelId="{9584067E-3EA1-4952-B545-EF4430172C04}" srcId="{FDFEA12B-1870-4749-98BD-0FF9527FE1D6}" destId="{1716BA91-4C8B-461F-95C9-0AA4DBC97B0C}" srcOrd="3" destOrd="0" parTransId="{56C23B2D-DE3D-44F5-8A83-7270D2A6ADE7}" sibTransId="{49BD3AD6-30DF-4DFB-B734-3A741441ED5B}"/>
    <dgm:cxn modelId="{51D63379-3B2D-4CFE-B1B2-9207756CCE24}" type="presOf" srcId="{CA1D4072-184E-49E5-96D1-A77DCB4CFC16}" destId="{F656C410-55C4-4AC5-99B2-1F0AF1DD847A}" srcOrd="0" destOrd="0" presId="urn:microsoft.com/office/officeart/2005/8/layout/vList3"/>
    <dgm:cxn modelId="{FCA1316F-08FD-440C-9C39-0718B6374928}" type="presOf" srcId="{DCD3F0C7-8452-4924-8F3A-672D6F27C012}" destId="{50480E17-927B-4FE2-8558-D85853A3126E}" srcOrd="0" destOrd="0" presId="urn:microsoft.com/office/officeart/2005/8/layout/vList3"/>
    <dgm:cxn modelId="{E42464B5-894D-401B-8E90-27CF2B069741}" type="presOf" srcId="{BEB3E89D-076E-4012-B2E4-43C6B655B7A2}" destId="{DFBA961E-B75A-434A-A534-DE179D46C314}" srcOrd="0" destOrd="0" presId="urn:microsoft.com/office/officeart/2005/8/layout/vList3"/>
    <dgm:cxn modelId="{2C17E6E3-4677-418C-B0DE-C48D94DE9372}" srcId="{FDFEA12B-1870-4749-98BD-0FF9527FE1D6}" destId="{CA1D4072-184E-49E5-96D1-A77DCB4CFC16}" srcOrd="4" destOrd="0" parTransId="{33E33444-34AD-4CAB-B1AA-6DE592DB48B9}" sibTransId="{2A9C5C2F-5E79-45DB-8B67-990D951C8115}"/>
    <dgm:cxn modelId="{DEE38EE7-A42F-4113-B020-BC6B466B0075}" srcId="{FDFEA12B-1870-4749-98BD-0FF9527FE1D6}" destId="{ED27D721-4EF2-49E5-94C9-C530B0CC7570}" srcOrd="1" destOrd="0" parTransId="{8282C439-F281-43C0-B28D-1A00DCEDFE78}" sibTransId="{BAB67ED1-BB7E-4EE2-BA65-E15DBE4B9A3B}"/>
    <dgm:cxn modelId="{7C74D06D-07D5-4E53-9E0A-E07BDBDDCDC4}" type="presOf" srcId="{ED27D721-4EF2-49E5-94C9-C530B0CC7570}" destId="{58CBD120-A4F8-43C5-B694-622AFD78EFB4}" srcOrd="0" destOrd="0" presId="urn:microsoft.com/office/officeart/2005/8/layout/vList3"/>
    <dgm:cxn modelId="{19BE816F-FAB3-4536-B937-5B37C6FCE940}" type="presOf" srcId="{1716BA91-4C8B-461F-95C9-0AA4DBC97B0C}" destId="{A851B3C3-E65B-4CBB-A508-E143B8DA1404}" srcOrd="0" destOrd="0" presId="urn:microsoft.com/office/officeart/2005/8/layout/vList3"/>
    <dgm:cxn modelId="{0FA77F27-E0C1-473E-82CE-1B0722234F4F}" srcId="{FDFEA12B-1870-4749-98BD-0FF9527FE1D6}" destId="{BEB3E89D-076E-4012-B2E4-43C6B655B7A2}" srcOrd="2" destOrd="0" parTransId="{472F5FEF-5897-4591-9455-C9062D85D424}" sibTransId="{891010AB-45AF-4B02-9E4E-88E620E7B34E}"/>
    <dgm:cxn modelId="{125F20D1-F0BC-4A5D-8DC8-D56F7023DDAB}" type="presOf" srcId="{FDFEA12B-1870-4749-98BD-0FF9527FE1D6}" destId="{B3CE4418-E72B-4A75-8B4C-5360B07F9866}" srcOrd="0" destOrd="0" presId="urn:microsoft.com/office/officeart/2005/8/layout/vList3"/>
    <dgm:cxn modelId="{A8976709-B0D4-496C-96E5-2EE0F18E820C}" type="presParOf" srcId="{B3CE4418-E72B-4A75-8B4C-5360B07F9866}" destId="{67318121-7A8D-4A47-886E-CCBF00F78469}" srcOrd="0" destOrd="0" presId="urn:microsoft.com/office/officeart/2005/8/layout/vList3"/>
    <dgm:cxn modelId="{A1DC0B40-99B4-4266-9D58-C7141303940A}" type="presParOf" srcId="{67318121-7A8D-4A47-886E-CCBF00F78469}" destId="{277D2A49-C605-47EB-8B92-D1A1DE5EFFDB}" srcOrd="0" destOrd="0" presId="urn:microsoft.com/office/officeart/2005/8/layout/vList3"/>
    <dgm:cxn modelId="{B20149B2-94D4-4924-ADB2-D9BB61F28486}" type="presParOf" srcId="{67318121-7A8D-4A47-886E-CCBF00F78469}" destId="{50480E17-927B-4FE2-8558-D85853A3126E}" srcOrd="1" destOrd="0" presId="urn:microsoft.com/office/officeart/2005/8/layout/vList3"/>
    <dgm:cxn modelId="{9D08D0F7-753D-42F2-A743-8E611800CCD8}" type="presParOf" srcId="{B3CE4418-E72B-4A75-8B4C-5360B07F9866}" destId="{203297AB-B008-4824-96D4-9C21BBFBEAD6}" srcOrd="1" destOrd="0" presId="urn:microsoft.com/office/officeart/2005/8/layout/vList3"/>
    <dgm:cxn modelId="{9CBF14EA-8816-4B7D-A5FC-C8C53C2A0308}" type="presParOf" srcId="{B3CE4418-E72B-4A75-8B4C-5360B07F9866}" destId="{4CF67D2E-5034-4412-8991-3CD3805AB3F8}" srcOrd="2" destOrd="0" presId="urn:microsoft.com/office/officeart/2005/8/layout/vList3"/>
    <dgm:cxn modelId="{7A730AA7-1047-4035-91C4-F1C47B8ABCA2}" type="presParOf" srcId="{4CF67D2E-5034-4412-8991-3CD3805AB3F8}" destId="{6C495991-59CF-4401-93EB-838E61026102}" srcOrd="0" destOrd="0" presId="urn:microsoft.com/office/officeart/2005/8/layout/vList3"/>
    <dgm:cxn modelId="{5EC3A4A1-9C15-4004-AD6C-B4AF83932F5E}" type="presParOf" srcId="{4CF67D2E-5034-4412-8991-3CD3805AB3F8}" destId="{58CBD120-A4F8-43C5-B694-622AFD78EFB4}" srcOrd="1" destOrd="0" presId="urn:microsoft.com/office/officeart/2005/8/layout/vList3"/>
    <dgm:cxn modelId="{2BFE4EFE-F600-4A8F-978C-279C380A289C}" type="presParOf" srcId="{B3CE4418-E72B-4A75-8B4C-5360B07F9866}" destId="{EA0EEBA4-1224-485B-B05D-063740FDF1B8}" srcOrd="3" destOrd="0" presId="urn:microsoft.com/office/officeart/2005/8/layout/vList3"/>
    <dgm:cxn modelId="{F2DCCC7B-22E8-401B-A82A-0A0F8CC40857}" type="presParOf" srcId="{B3CE4418-E72B-4A75-8B4C-5360B07F9866}" destId="{80728F45-A1D3-4B18-B510-A4F7A8272508}" srcOrd="4" destOrd="0" presId="urn:microsoft.com/office/officeart/2005/8/layout/vList3"/>
    <dgm:cxn modelId="{CD4DF786-AC08-4404-98BF-82D2A9C752CE}" type="presParOf" srcId="{80728F45-A1D3-4B18-B510-A4F7A8272508}" destId="{C4098315-E98E-493A-8F6A-38E03569A21C}" srcOrd="0" destOrd="0" presId="urn:microsoft.com/office/officeart/2005/8/layout/vList3"/>
    <dgm:cxn modelId="{C0156209-7380-4221-A118-84244C7AB731}" type="presParOf" srcId="{80728F45-A1D3-4B18-B510-A4F7A8272508}" destId="{DFBA961E-B75A-434A-A534-DE179D46C314}" srcOrd="1" destOrd="0" presId="urn:microsoft.com/office/officeart/2005/8/layout/vList3"/>
    <dgm:cxn modelId="{82A033F1-DDFC-4A6D-AB1E-CA6B8AE31088}" type="presParOf" srcId="{B3CE4418-E72B-4A75-8B4C-5360B07F9866}" destId="{3F184D63-D59F-46F3-822A-CE920C89F512}" srcOrd="5" destOrd="0" presId="urn:microsoft.com/office/officeart/2005/8/layout/vList3"/>
    <dgm:cxn modelId="{81A4971B-014F-4AF9-85BD-9B4BEC91AC62}" type="presParOf" srcId="{B3CE4418-E72B-4A75-8B4C-5360B07F9866}" destId="{0C91A1AF-D9D9-4135-9678-E29DF973324B}" srcOrd="6" destOrd="0" presId="urn:microsoft.com/office/officeart/2005/8/layout/vList3"/>
    <dgm:cxn modelId="{5205FF42-CC66-41E1-9502-0C40D70738EB}" type="presParOf" srcId="{0C91A1AF-D9D9-4135-9678-E29DF973324B}" destId="{E658D209-9CBA-4C17-8644-CAEFD58927B1}" srcOrd="0" destOrd="0" presId="urn:microsoft.com/office/officeart/2005/8/layout/vList3"/>
    <dgm:cxn modelId="{A5064148-0A35-4005-A868-FBED74465381}" type="presParOf" srcId="{0C91A1AF-D9D9-4135-9678-E29DF973324B}" destId="{A851B3C3-E65B-4CBB-A508-E143B8DA1404}" srcOrd="1" destOrd="0" presId="urn:microsoft.com/office/officeart/2005/8/layout/vList3"/>
    <dgm:cxn modelId="{8BD1BDFB-90E5-4AD8-A83E-CEDFA445FDAC}" type="presParOf" srcId="{B3CE4418-E72B-4A75-8B4C-5360B07F9866}" destId="{00821A97-AAAC-45FB-A3DB-35DFD63AA103}" srcOrd="7" destOrd="0" presId="urn:microsoft.com/office/officeart/2005/8/layout/vList3"/>
    <dgm:cxn modelId="{9777B7CD-B308-4B96-AE91-8336C7846A56}" type="presParOf" srcId="{B3CE4418-E72B-4A75-8B4C-5360B07F9866}" destId="{DB851C01-ECE5-4629-95F2-69955975A4C4}" srcOrd="8" destOrd="0" presId="urn:microsoft.com/office/officeart/2005/8/layout/vList3"/>
    <dgm:cxn modelId="{D786B518-BC2E-459F-94CC-534EFF1A54EA}" type="presParOf" srcId="{DB851C01-ECE5-4629-95F2-69955975A4C4}" destId="{864937AD-308A-47C5-B68E-DAB866D22034}" srcOrd="0" destOrd="0" presId="urn:microsoft.com/office/officeart/2005/8/layout/vList3"/>
    <dgm:cxn modelId="{C28CA3B5-DF46-4264-B6DE-1B764709E0FF}" type="presParOf" srcId="{DB851C01-ECE5-4629-95F2-69955975A4C4}" destId="{F656C410-55C4-4AC5-99B2-1F0AF1DD84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D02CE-CF41-4ACF-9753-5DC0C232CA8A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684B3E6D-BC43-4016-9FD9-362C5CB43D54}">
      <dgm:prSet phldrT="[Текст]"/>
      <dgm:spPr/>
      <dgm:t>
        <a:bodyPr/>
        <a:lstStyle/>
        <a:p>
          <a:r>
            <a:rPr lang="ru-RU" dirty="0" smtClean="0"/>
            <a:t>Образовательную составляющую</a:t>
          </a:r>
          <a:endParaRPr lang="ru-RU" dirty="0"/>
        </a:p>
      </dgm:t>
    </dgm:pt>
    <dgm:pt modelId="{854B08DF-7909-488D-A775-337BB28180D2}" type="parTrans" cxnId="{BE2FCD25-1BA4-4E39-A7B5-E4CC11B85BB6}">
      <dgm:prSet/>
      <dgm:spPr/>
      <dgm:t>
        <a:bodyPr/>
        <a:lstStyle/>
        <a:p>
          <a:endParaRPr lang="ru-RU"/>
        </a:p>
      </dgm:t>
    </dgm:pt>
    <dgm:pt modelId="{92EBEBFC-532C-4ADA-A560-017514FC76C0}" type="sibTrans" cxnId="{BE2FCD25-1BA4-4E39-A7B5-E4CC11B85BB6}">
      <dgm:prSet/>
      <dgm:spPr/>
      <dgm:t>
        <a:bodyPr/>
        <a:lstStyle/>
        <a:p>
          <a:endParaRPr lang="ru-RU"/>
        </a:p>
      </dgm:t>
    </dgm:pt>
    <dgm:pt modelId="{76D93C27-902F-4F0A-9913-0C64C7D13035}">
      <dgm:prSet phldrT="[Текст]"/>
      <dgm:spPr/>
      <dgm:t>
        <a:bodyPr/>
        <a:lstStyle/>
        <a:p>
          <a:r>
            <a:rPr lang="ru-RU" dirty="0" smtClean="0"/>
            <a:t>Выполнение задания</a:t>
          </a:r>
          <a:endParaRPr lang="ru-RU" dirty="0"/>
        </a:p>
      </dgm:t>
    </dgm:pt>
    <dgm:pt modelId="{9B0E61C6-DE21-4EA5-B685-335BC9E131DB}" type="parTrans" cxnId="{B918A5D3-5FDB-4E61-AAC3-54B7B069DE99}">
      <dgm:prSet/>
      <dgm:spPr/>
      <dgm:t>
        <a:bodyPr/>
        <a:lstStyle/>
        <a:p>
          <a:endParaRPr lang="ru-RU"/>
        </a:p>
      </dgm:t>
    </dgm:pt>
    <dgm:pt modelId="{1E2A9A9F-D5A9-4245-9661-A629C3C7AE2C}" type="sibTrans" cxnId="{B918A5D3-5FDB-4E61-AAC3-54B7B069DE99}">
      <dgm:prSet/>
      <dgm:spPr/>
      <dgm:t>
        <a:bodyPr/>
        <a:lstStyle/>
        <a:p>
          <a:endParaRPr lang="ru-RU"/>
        </a:p>
      </dgm:t>
    </dgm:pt>
    <dgm:pt modelId="{34A540EA-604B-41B7-ACE8-C82355C19395}">
      <dgm:prSet phldrT="[Текст]"/>
      <dgm:spPr/>
      <dgm:t>
        <a:bodyPr/>
        <a:lstStyle/>
        <a:p>
          <a:r>
            <a:rPr lang="ru-RU" smtClean="0"/>
            <a:t>Презентацию </a:t>
          </a:r>
          <a:r>
            <a:rPr lang="ru-RU" dirty="0" smtClean="0"/>
            <a:t>результата</a:t>
          </a:r>
          <a:endParaRPr lang="ru-RU" dirty="0"/>
        </a:p>
      </dgm:t>
    </dgm:pt>
    <dgm:pt modelId="{D4BE77EF-6DDD-4D29-BB37-89966CD228D7}" type="parTrans" cxnId="{B2DDC480-D2B8-4089-B8E4-7F78FE553C95}">
      <dgm:prSet/>
      <dgm:spPr/>
      <dgm:t>
        <a:bodyPr/>
        <a:lstStyle/>
        <a:p>
          <a:endParaRPr lang="ru-RU"/>
        </a:p>
      </dgm:t>
    </dgm:pt>
    <dgm:pt modelId="{546E08CD-6452-440B-B385-2E48B86999B7}" type="sibTrans" cxnId="{B2DDC480-D2B8-4089-B8E4-7F78FE553C95}">
      <dgm:prSet/>
      <dgm:spPr/>
      <dgm:t>
        <a:bodyPr/>
        <a:lstStyle/>
        <a:p>
          <a:endParaRPr lang="ru-RU"/>
        </a:p>
      </dgm:t>
    </dgm:pt>
    <dgm:pt modelId="{ABEF3C57-18E9-4BC9-8FF5-887BA3470C11}" type="pres">
      <dgm:prSet presAssocID="{261D02CE-CF41-4ACF-9753-5DC0C232CA8A}" presName="CompostProcess" presStyleCnt="0">
        <dgm:presLayoutVars>
          <dgm:dir/>
          <dgm:resizeHandles val="exact"/>
        </dgm:presLayoutVars>
      </dgm:prSet>
      <dgm:spPr/>
    </dgm:pt>
    <dgm:pt modelId="{3F50B056-45A9-4175-88AB-712BE3018181}" type="pres">
      <dgm:prSet presAssocID="{261D02CE-CF41-4ACF-9753-5DC0C232CA8A}" presName="arrow" presStyleLbl="bgShp" presStyleIdx="0" presStyleCnt="1" custLinFactNeighborX="1422"/>
      <dgm:spPr/>
    </dgm:pt>
    <dgm:pt modelId="{B647061E-D4A6-45F9-8FAD-45075394A812}" type="pres">
      <dgm:prSet presAssocID="{261D02CE-CF41-4ACF-9753-5DC0C232CA8A}" presName="linearProcess" presStyleCnt="0"/>
      <dgm:spPr/>
    </dgm:pt>
    <dgm:pt modelId="{492358E2-C736-402A-AD98-04F0828CC614}" type="pres">
      <dgm:prSet presAssocID="{684B3E6D-BC43-4016-9FD9-362C5CB43D5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29950-529B-476E-AC4E-CCA18C1148B9}" type="pres">
      <dgm:prSet presAssocID="{92EBEBFC-532C-4ADA-A560-017514FC76C0}" presName="sibTrans" presStyleCnt="0"/>
      <dgm:spPr/>
    </dgm:pt>
    <dgm:pt modelId="{8AE2F417-D7E6-489B-9CC5-A819C7DA7AAE}" type="pres">
      <dgm:prSet presAssocID="{76D93C27-902F-4F0A-9913-0C64C7D1303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E3785-C59B-49A0-8A41-2A8ED212D5FA}" type="pres">
      <dgm:prSet presAssocID="{1E2A9A9F-D5A9-4245-9661-A629C3C7AE2C}" presName="sibTrans" presStyleCnt="0"/>
      <dgm:spPr/>
    </dgm:pt>
    <dgm:pt modelId="{1B9ED86E-76FD-448D-BEA3-3D7303201D32}" type="pres">
      <dgm:prSet presAssocID="{34A540EA-604B-41B7-ACE8-C82355C1939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49EFB-C5F5-4EC4-9475-CB01B201BAD7}" type="presOf" srcId="{76D93C27-902F-4F0A-9913-0C64C7D13035}" destId="{8AE2F417-D7E6-489B-9CC5-A819C7DA7AAE}" srcOrd="0" destOrd="0" presId="urn:microsoft.com/office/officeart/2005/8/layout/hProcess9"/>
    <dgm:cxn modelId="{B918A5D3-5FDB-4E61-AAC3-54B7B069DE99}" srcId="{261D02CE-CF41-4ACF-9753-5DC0C232CA8A}" destId="{76D93C27-902F-4F0A-9913-0C64C7D13035}" srcOrd="1" destOrd="0" parTransId="{9B0E61C6-DE21-4EA5-B685-335BC9E131DB}" sibTransId="{1E2A9A9F-D5A9-4245-9661-A629C3C7AE2C}"/>
    <dgm:cxn modelId="{DE06CCEA-6242-4BCD-A9B3-2198F38B4C73}" type="presOf" srcId="{34A540EA-604B-41B7-ACE8-C82355C19395}" destId="{1B9ED86E-76FD-448D-BEA3-3D7303201D32}" srcOrd="0" destOrd="0" presId="urn:microsoft.com/office/officeart/2005/8/layout/hProcess9"/>
    <dgm:cxn modelId="{BE2FCD25-1BA4-4E39-A7B5-E4CC11B85BB6}" srcId="{261D02CE-CF41-4ACF-9753-5DC0C232CA8A}" destId="{684B3E6D-BC43-4016-9FD9-362C5CB43D54}" srcOrd="0" destOrd="0" parTransId="{854B08DF-7909-488D-A775-337BB28180D2}" sibTransId="{92EBEBFC-532C-4ADA-A560-017514FC76C0}"/>
    <dgm:cxn modelId="{B2DDC480-D2B8-4089-B8E4-7F78FE553C95}" srcId="{261D02CE-CF41-4ACF-9753-5DC0C232CA8A}" destId="{34A540EA-604B-41B7-ACE8-C82355C19395}" srcOrd="2" destOrd="0" parTransId="{D4BE77EF-6DDD-4D29-BB37-89966CD228D7}" sibTransId="{546E08CD-6452-440B-B385-2E48B86999B7}"/>
    <dgm:cxn modelId="{B85DCED6-5452-45AA-BD90-130BFDD25B32}" type="presOf" srcId="{684B3E6D-BC43-4016-9FD9-362C5CB43D54}" destId="{492358E2-C736-402A-AD98-04F0828CC614}" srcOrd="0" destOrd="0" presId="urn:microsoft.com/office/officeart/2005/8/layout/hProcess9"/>
    <dgm:cxn modelId="{630206AD-3F9F-4DD8-8091-07F216AA0512}" type="presOf" srcId="{261D02CE-CF41-4ACF-9753-5DC0C232CA8A}" destId="{ABEF3C57-18E9-4BC9-8FF5-887BA3470C11}" srcOrd="0" destOrd="0" presId="urn:microsoft.com/office/officeart/2005/8/layout/hProcess9"/>
    <dgm:cxn modelId="{F98ABFBE-60B2-433E-BB6A-94C20FE2C4F3}" type="presParOf" srcId="{ABEF3C57-18E9-4BC9-8FF5-887BA3470C11}" destId="{3F50B056-45A9-4175-88AB-712BE3018181}" srcOrd="0" destOrd="0" presId="urn:microsoft.com/office/officeart/2005/8/layout/hProcess9"/>
    <dgm:cxn modelId="{093C9679-E8C7-4725-A539-EBEE508F66C0}" type="presParOf" srcId="{ABEF3C57-18E9-4BC9-8FF5-887BA3470C11}" destId="{B647061E-D4A6-45F9-8FAD-45075394A812}" srcOrd="1" destOrd="0" presId="urn:microsoft.com/office/officeart/2005/8/layout/hProcess9"/>
    <dgm:cxn modelId="{86125C06-8128-4C18-8B62-B5FFDD5EAC77}" type="presParOf" srcId="{B647061E-D4A6-45F9-8FAD-45075394A812}" destId="{492358E2-C736-402A-AD98-04F0828CC614}" srcOrd="0" destOrd="0" presId="urn:microsoft.com/office/officeart/2005/8/layout/hProcess9"/>
    <dgm:cxn modelId="{E0403D51-0E74-41AA-9B0D-F6722EC012F0}" type="presParOf" srcId="{B647061E-D4A6-45F9-8FAD-45075394A812}" destId="{30429950-529B-476E-AC4E-CCA18C1148B9}" srcOrd="1" destOrd="0" presId="urn:microsoft.com/office/officeart/2005/8/layout/hProcess9"/>
    <dgm:cxn modelId="{F0E18B66-7308-4680-ADCA-EE239DB340AE}" type="presParOf" srcId="{B647061E-D4A6-45F9-8FAD-45075394A812}" destId="{8AE2F417-D7E6-489B-9CC5-A819C7DA7AAE}" srcOrd="2" destOrd="0" presId="urn:microsoft.com/office/officeart/2005/8/layout/hProcess9"/>
    <dgm:cxn modelId="{F601E39A-FF6B-4142-B957-06096E7B2FD5}" type="presParOf" srcId="{B647061E-D4A6-45F9-8FAD-45075394A812}" destId="{665E3785-C59B-49A0-8A41-2A8ED212D5FA}" srcOrd="3" destOrd="0" presId="urn:microsoft.com/office/officeart/2005/8/layout/hProcess9"/>
    <dgm:cxn modelId="{B780EAE3-C0F1-40C9-BB3E-8AA7519300EC}" type="presParOf" srcId="{B647061E-D4A6-45F9-8FAD-45075394A812}" destId="{1B9ED86E-76FD-448D-BEA3-3D7303201D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80E17-927B-4FE2-8558-D85853A3126E}">
      <dsp:nvSpPr>
        <dsp:cNvPr id="0" name=""/>
        <dsp:cNvSpPr/>
      </dsp:nvSpPr>
      <dsp:spPr>
        <a:xfrm rot="10800000">
          <a:off x="1878567" y="70427"/>
          <a:ext cx="6452362" cy="10776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218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Администрация города  Трехгорного</a:t>
          </a:r>
          <a:endParaRPr lang="ru-RU" sz="2700" kern="1200" dirty="0"/>
        </a:p>
      </dsp:txBody>
      <dsp:txXfrm rot="10800000">
        <a:off x="2147982" y="70427"/>
        <a:ext cx="6182947" cy="1077659"/>
      </dsp:txXfrm>
    </dsp:sp>
    <dsp:sp modelId="{277D2A49-C605-47EB-8B92-D1A1DE5EFFDB}">
      <dsp:nvSpPr>
        <dsp:cNvPr id="0" name=""/>
        <dsp:cNvSpPr/>
      </dsp:nvSpPr>
      <dsp:spPr>
        <a:xfrm>
          <a:off x="1355804" y="4064"/>
          <a:ext cx="1077659" cy="10776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BD120-A4F8-43C5-B694-622AFD78EFB4}">
      <dsp:nvSpPr>
        <dsp:cNvPr id="0" name=""/>
        <dsp:cNvSpPr/>
      </dsp:nvSpPr>
      <dsp:spPr>
        <a:xfrm rot="10800000">
          <a:off x="1894634" y="1403414"/>
          <a:ext cx="6452362" cy="1077659"/>
        </a:xfrm>
        <a:prstGeom prst="homePlat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218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Управление образования          администрации города  Трехгорного</a:t>
          </a:r>
          <a:endParaRPr lang="ru-RU" sz="2700" kern="1200" dirty="0"/>
        </a:p>
      </dsp:txBody>
      <dsp:txXfrm rot="10800000">
        <a:off x="2164049" y="1403414"/>
        <a:ext cx="6182947" cy="1077659"/>
      </dsp:txXfrm>
    </dsp:sp>
    <dsp:sp modelId="{6C495991-59CF-4401-93EB-838E61026102}">
      <dsp:nvSpPr>
        <dsp:cNvPr id="0" name=""/>
        <dsp:cNvSpPr/>
      </dsp:nvSpPr>
      <dsp:spPr>
        <a:xfrm>
          <a:off x="1355804" y="1403414"/>
          <a:ext cx="1077659" cy="10776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A961E-B75A-434A-A534-DE179D46C314}">
      <dsp:nvSpPr>
        <dsp:cNvPr id="0" name=""/>
        <dsp:cNvSpPr/>
      </dsp:nvSpPr>
      <dsp:spPr>
        <a:xfrm rot="10800000">
          <a:off x="1894634" y="2802764"/>
          <a:ext cx="6452362" cy="1077659"/>
        </a:xfrm>
        <a:prstGeom prst="homePlat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218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ФГУП «Приборостроительный  завод»</a:t>
          </a:r>
          <a:endParaRPr lang="ru-RU" sz="2700" kern="1200" dirty="0"/>
        </a:p>
      </dsp:txBody>
      <dsp:txXfrm rot="10800000">
        <a:off x="2164049" y="2802764"/>
        <a:ext cx="6182947" cy="1077659"/>
      </dsp:txXfrm>
    </dsp:sp>
    <dsp:sp modelId="{C4098315-E98E-493A-8F6A-38E03569A21C}">
      <dsp:nvSpPr>
        <dsp:cNvPr id="0" name=""/>
        <dsp:cNvSpPr/>
      </dsp:nvSpPr>
      <dsp:spPr>
        <a:xfrm>
          <a:off x="1355804" y="2802764"/>
          <a:ext cx="1077659" cy="10776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1B3C3-E65B-4CBB-A508-E143B8DA1404}">
      <dsp:nvSpPr>
        <dsp:cNvPr id="0" name=""/>
        <dsp:cNvSpPr/>
      </dsp:nvSpPr>
      <dsp:spPr>
        <a:xfrm rot="10800000">
          <a:off x="1894634" y="4202113"/>
          <a:ext cx="6452362" cy="1077659"/>
        </a:xfrm>
        <a:prstGeom prst="homePlat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218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Педагогический коллектив МБОУ «СОШ № 106» </a:t>
          </a:r>
          <a:endParaRPr lang="ru-RU" sz="2700" kern="1200" dirty="0"/>
        </a:p>
      </dsp:txBody>
      <dsp:txXfrm rot="10800000">
        <a:off x="2164049" y="4202113"/>
        <a:ext cx="6182947" cy="1077659"/>
      </dsp:txXfrm>
    </dsp:sp>
    <dsp:sp modelId="{E658D209-9CBA-4C17-8644-CAEFD58927B1}">
      <dsp:nvSpPr>
        <dsp:cNvPr id="0" name=""/>
        <dsp:cNvSpPr/>
      </dsp:nvSpPr>
      <dsp:spPr>
        <a:xfrm>
          <a:off x="1355804" y="4202113"/>
          <a:ext cx="1077659" cy="107765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6C410-55C4-4AC5-99B2-1F0AF1DD847A}">
      <dsp:nvSpPr>
        <dsp:cNvPr id="0" name=""/>
        <dsp:cNvSpPr/>
      </dsp:nvSpPr>
      <dsp:spPr>
        <a:xfrm rot="10800000">
          <a:off x="1894634" y="5601463"/>
          <a:ext cx="6452362" cy="1077659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218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Образовательные организации  города</a:t>
          </a:r>
          <a:endParaRPr lang="ru-RU" sz="2700" kern="1200" dirty="0"/>
        </a:p>
      </dsp:txBody>
      <dsp:txXfrm rot="10800000">
        <a:off x="2164049" y="5601463"/>
        <a:ext cx="6182947" cy="1077659"/>
      </dsp:txXfrm>
    </dsp:sp>
    <dsp:sp modelId="{864937AD-308A-47C5-B68E-DAB866D22034}">
      <dsp:nvSpPr>
        <dsp:cNvPr id="0" name=""/>
        <dsp:cNvSpPr/>
      </dsp:nvSpPr>
      <dsp:spPr>
        <a:xfrm>
          <a:off x="1355804" y="5601463"/>
          <a:ext cx="1077659" cy="10776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0B056-45A9-4175-88AB-712BE3018181}">
      <dsp:nvSpPr>
        <dsp:cNvPr id="0" name=""/>
        <dsp:cNvSpPr/>
      </dsp:nvSpPr>
      <dsp:spPr>
        <a:xfrm>
          <a:off x="1021090" y="0"/>
          <a:ext cx="9966203" cy="335419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92358E2-C736-402A-AD98-04F0828CC614}">
      <dsp:nvSpPr>
        <dsp:cNvPr id="0" name=""/>
        <dsp:cNvSpPr/>
      </dsp:nvSpPr>
      <dsp:spPr>
        <a:xfrm>
          <a:off x="12595" y="1006257"/>
          <a:ext cx="3773966" cy="13416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Образовательную составляющую</a:t>
          </a:r>
          <a:endParaRPr lang="ru-RU" sz="3400" kern="1200" dirty="0"/>
        </a:p>
      </dsp:txBody>
      <dsp:txXfrm>
        <a:off x="78090" y="1071752"/>
        <a:ext cx="3642976" cy="1210686"/>
      </dsp:txXfrm>
    </dsp:sp>
    <dsp:sp modelId="{8AE2F417-D7E6-489B-9CC5-A819C7DA7AAE}">
      <dsp:nvSpPr>
        <dsp:cNvPr id="0" name=""/>
        <dsp:cNvSpPr/>
      </dsp:nvSpPr>
      <dsp:spPr>
        <a:xfrm>
          <a:off x="3975489" y="1006257"/>
          <a:ext cx="3773966" cy="1341676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Выполнение задания</a:t>
          </a:r>
          <a:endParaRPr lang="ru-RU" sz="3400" kern="1200" dirty="0"/>
        </a:p>
      </dsp:txBody>
      <dsp:txXfrm>
        <a:off x="4040984" y="1071752"/>
        <a:ext cx="3642976" cy="1210686"/>
      </dsp:txXfrm>
    </dsp:sp>
    <dsp:sp modelId="{1B9ED86E-76FD-448D-BEA3-3D7303201D32}">
      <dsp:nvSpPr>
        <dsp:cNvPr id="0" name=""/>
        <dsp:cNvSpPr/>
      </dsp:nvSpPr>
      <dsp:spPr>
        <a:xfrm>
          <a:off x="7938383" y="1006257"/>
          <a:ext cx="3773966" cy="1341676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Презентацию </a:t>
          </a:r>
          <a:r>
            <a:rPr lang="ru-RU" sz="3400" kern="1200" dirty="0" smtClean="0"/>
            <a:t>результата</a:t>
          </a:r>
          <a:endParaRPr lang="ru-RU" sz="3400" kern="1200" dirty="0"/>
        </a:p>
      </dsp:txBody>
      <dsp:txXfrm>
        <a:off x="8003878" y="1071752"/>
        <a:ext cx="3642976" cy="1210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7E572-DE1A-4297-A513-B9997B08BAA5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96099-97ED-4771-B669-63F739526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7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0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8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6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9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6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6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6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4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0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5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AA9F-8FC2-4324-8AC9-FBA6629F5257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17FE-3C9F-4159-93EC-9868FC155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2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dutrg.educhel.ru/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hyperlink" Target="https://docviewer.yandex.ru/view/388153376/?*=y%2BmY8lj5jvFAXxIhsZ9JN1GWdH17InVybCI6InlhLWRpc2stcHVibGljOi8vcTQ2ZDg0aHFRcEJIK0pwRHVSdWRrZFBWYzR5aTdKOTU4R3g4TVpjZDJucGE5M2c4emEvRm9SYW93bllDSlZNeXEvSjZicG1SeU9Kb25UM1ZvWG5EYWc9PSIsInRpdGxlIjoi0YjQutC%2B0LvRjNC90YvQuSDQvtGC0YDRj9C0INCt0JrQkF/Qv9GA0LXQt9C10L3RgtCw0YbQuNGPICDQvtC/0YvRgtCwINGA0LDQsdC%2B0YLRiy5wcHR4Iiwibm9pZnJhbWUiOmZhbHNlLCJ1aWQiOiIzODgxNTMzNzYiLCJ0cyI6MTU5NTQxMTY2ODM3NywieXUiOiI1OTYyMzgwMTIxNTc5NDU4MzgzIn0%3D" TargetMode="External"/><Relationship Id="rId9" Type="http://schemas.openxmlformats.org/officeDocument/2006/relationships/hyperlink" Target="https://sch106trg.educhel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s://vk.com/public195887283?z=video219262846_456239125/03bf2ac7789c4f2f82/pl_wall_-195887283" TargetMode="External"/><Relationship Id="rId3" Type="http://schemas.microsoft.com/office/2007/relationships/hdphoto" Target="../media/hdphoto1.wdp"/><Relationship Id="rId7" Type="http://schemas.openxmlformats.org/officeDocument/2006/relationships/hyperlink" Target="https://vk.com/public195887283?z=video219262846_456239147/pl_wall_-195887283" TargetMode="External"/><Relationship Id="rId12" Type="http://schemas.openxmlformats.org/officeDocument/2006/relationships/image" Target="../media/image28.jpeg"/><Relationship Id="rId17" Type="http://schemas.openxmlformats.org/officeDocument/2006/relationships/hyperlink" Target="https://vk.com/feed?section=search&amp;q=#%D0%AD%D0%9A%D0%9E%D0%BB%D0%BE%D0%B3%D0%B8%D1%87%D0%BD%D0%BE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hyperlink" Target="https://vk.com/public195887283?z=video219262846_456239146/pl_wall_-195887283" TargetMode="External"/><Relationship Id="rId5" Type="http://schemas.openxmlformats.org/officeDocument/2006/relationships/image" Target="../media/image24.jpeg"/><Relationship Id="rId15" Type="http://schemas.openxmlformats.org/officeDocument/2006/relationships/image" Target="../media/image30.png"/><Relationship Id="rId10" Type="http://schemas.openxmlformats.org/officeDocument/2006/relationships/image" Target="../media/image27.jpeg"/><Relationship Id="rId4" Type="http://schemas.openxmlformats.org/officeDocument/2006/relationships/hyperlink" Target="https://vk.com/public195887283?z=video219262846_456239145/pl_wall_-195887283" TargetMode="External"/><Relationship Id="rId9" Type="http://schemas.openxmlformats.org/officeDocument/2006/relationships/hyperlink" Target="https://vk.com/public195887283?z=video219262846_456239132/c65b12b181efc8ff7f/pl_wall_-195887283" TargetMode="External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mg3.stockfresh.com/files/b/beaubelle/m/62/3162349_stock-photo-abstract-polygon-background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43770" y="3567756"/>
            <a:ext cx="1248227" cy="32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3.stockfresh.com/files/b/beaubelle/m/62/3162349_stock-photo-abstract-polygon-background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341"/>
          <a:stretch/>
        </p:blipFill>
        <p:spPr bwMode="auto">
          <a:xfrm>
            <a:off x="-1450716" y="-3"/>
            <a:ext cx="4354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257" y="4079055"/>
            <a:ext cx="10679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«Онлайн – школа», как образовательное и воспитательное пространство для детей города Трехгорного — ответ на вызовы времени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54313" y="297175"/>
            <a:ext cx="1786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Трёхгорный</a:t>
            </a:r>
          </a:p>
          <a:p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ородской</a:t>
            </a:r>
          </a:p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округ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463" y="202053"/>
            <a:ext cx="1174864" cy="1174864"/>
          </a:xfrm>
          <a:prstGeom prst="rect">
            <a:avLst/>
          </a:prstGeom>
        </p:spPr>
      </p:pic>
      <p:pic>
        <p:nvPicPr>
          <p:cNvPr id="2052" name="Picture 4" descr="https://cheltoday.ru/upload/iblock/800/Trexgorni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39" y="217573"/>
            <a:ext cx="914774" cy="11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427327" y="341444"/>
            <a:ext cx="2764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МБОУ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«Средняя </a:t>
            </a:r>
          </a:p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общеобразовательная </a:t>
            </a:r>
          </a:p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школа №106»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29000" y="301983"/>
            <a:ext cx="2219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Государственная</a:t>
            </a:r>
          </a:p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корпорация</a:t>
            </a:r>
          </a:p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«РОСАТОМ»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439" y="1842248"/>
            <a:ext cx="10703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Конкурс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лучших муниципальных практик и инициатив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социально-экономического развития в муниципальных образованиях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на территориях присутствия </a:t>
            </a:r>
            <a:r>
              <a:rPr lang="ru-RU" sz="2800" b="1" dirty="0" err="1">
                <a:solidFill>
                  <a:srgbClr val="002060"/>
                </a:solidFill>
              </a:rPr>
              <a:t>Госкорпорации</a:t>
            </a:r>
            <a:r>
              <a:rPr lang="ru-RU" sz="2800" b="1" dirty="0">
                <a:solidFill>
                  <a:srgbClr val="002060"/>
                </a:solidFill>
              </a:rPr>
              <a:t> «</a:t>
            </a:r>
            <a:r>
              <a:rPr lang="ru-RU" sz="2800" b="1" dirty="0" err="1">
                <a:solidFill>
                  <a:srgbClr val="002060"/>
                </a:solidFill>
              </a:rPr>
              <a:t>Росатом</a:t>
            </a:r>
            <a:r>
              <a:rPr lang="ru-RU" sz="2800" b="1" dirty="0">
                <a:solidFill>
                  <a:srgbClr val="002060"/>
                </a:solidFill>
              </a:rPr>
              <a:t>» в 2021 году</a:t>
            </a: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8" y="225298"/>
            <a:ext cx="1223682" cy="122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644178" y="0"/>
            <a:ext cx="10952736" cy="2365830"/>
            <a:chOff x="1559859" y="620543"/>
            <a:chExt cx="9197788" cy="2530151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4" t="9374" r="11765" b="56930"/>
            <a:stretch/>
          </p:blipFill>
          <p:spPr bwMode="auto">
            <a:xfrm>
              <a:off x="1559859" y="685801"/>
              <a:ext cx="9197788" cy="246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 descr="https://sun1-20.userapi.com/ommaPgYqI7SeSwPtpPJh9O8dOJ7RDhqNaOTiJQ/2iDjQ6gmy4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859" y="620543"/>
              <a:ext cx="1801906" cy="1801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s://scooter-micar.ru/image/catalog/payment/cli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5338482"/>
            <a:ext cx="1519517" cy="151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199419" y="5511028"/>
            <a:ext cx="5931565" cy="1126707"/>
          </a:xfrm>
          <a:prstGeom prst="wedgeRoundRectCallout">
            <a:avLst>
              <a:gd name="adj1" fmla="val -60245"/>
              <a:gd name="adj2" fmla="val -30023"/>
              <a:gd name="adj3" fmla="val 16667"/>
            </a:avLst>
          </a:prstGeom>
          <a:noFill/>
          <a:ln w="539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Перейдя по ссылке, можно посмотреть презентацию опыта работы школьного отряда «ЭКА»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avatars.mds.yandex.net/get-pdb/1880405/1d9167c7-1338-4771-b1da-038a25c74611/s1200?webp=false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r="67466"/>
          <a:stretch/>
        </p:blipFill>
        <p:spPr bwMode="auto">
          <a:xfrm>
            <a:off x="1611086" y="3033485"/>
            <a:ext cx="10145486" cy="230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803822" y="2345292"/>
            <a:ext cx="9682883" cy="10817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Мы открыты для сотрудничества!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-apple-system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40001" y="3296392"/>
            <a:ext cx="9216571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730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</a:rPr>
              <a:t>Управление </a:t>
            </a:r>
            <a:r>
              <a:rPr lang="ru-RU" b="1" dirty="0">
                <a:solidFill>
                  <a:srgbClr val="000066"/>
                </a:solidFill>
              </a:rPr>
              <a:t>образования </a:t>
            </a:r>
            <a:r>
              <a:rPr lang="ru-RU" b="1" dirty="0" smtClean="0">
                <a:solidFill>
                  <a:srgbClr val="000066"/>
                </a:solidFill>
              </a:rPr>
              <a:t>администрации      г</a:t>
            </a:r>
            <a:r>
              <a:rPr lang="ru-RU" b="1" dirty="0">
                <a:solidFill>
                  <a:srgbClr val="000066"/>
                </a:solidFill>
              </a:rPr>
              <a:t>. </a:t>
            </a:r>
            <a:r>
              <a:rPr lang="ru-RU" b="1" dirty="0" smtClean="0">
                <a:solidFill>
                  <a:srgbClr val="000066"/>
                </a:solidFill>
              </a:rPr>
              <a:t>Трехгорного</a:t>
            </a:r>
          </a:p>
          <a:p>
            <a:pPr marL="82550"/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  Тел. </a:t>
            </a:r>
            <a:r>
              <a:rPr lang="ru-RU" b="1" dirty="0">
                <a:solidFill>
                  <a:srgbClr val="000066"/>
                </a:solidFill>
              </a:rPr>
              <a:t>8(35191)6-18-82    </a:t>
            </a:r>
            <a:r>
              <a:rPr lang="en-US" b="1" dirty="0">
                <a:solidFill>
                  <a:srgbClr val="000066"/>
                </a:solidFill>
                <a:hlinkClick r:id="rId8"/>
              </a:rPr>
              <a:t>https://edutrg.educhel.ru</a:t>
            </a:r>
            <a:endParaRPr lang="ru-RU" b="1" dirty="0" smtClean="0">
              <a:solidFill>
                <a:srgbClr val="000066"/>
              </a:solidFill>
            </a:endParaRPr>
          </a:p>
          <a:p>
            <a:pPr marL="82550"/>
            <a:endParaRPr lang="ru-RU" sz="700" b="1" dirty="0" smtClean="0">
              <a:solidFill>
                <a:srgbClr val="000066"/>
              </a:solidFill>
            </a:endParaRPr>
          </a:p>
          <a:p>
            <a:pPr marL="355600" indent="-2730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</a:rPr>
              <a:t>Муниципальное бюджетное общеобразовательное учреждение </a:t>
            </a:r>
          </a:p>
          <a:p>
            <a:pPr marL="355600" indent="-2730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</a:rPr>
              <a:t>«Средняя общеобразовательная школа №106</a:t>
            </a:r>
            <a:r>
              <a:rPr lang="ru-RU" b="1" dirty="0">
                <a:solidFill>
                  <a:srgbClr val="000066"/>
                </a:solidFill>
              </a:rPr>
              <a:t>» Тел. 8(35191)6-28-32                                       </a:t>
            </a:r>
            <a:r>
              <a:rPr lang="ru-RU" b="1" dirty="0">
                <a:hlinkClick r:id="rId9"/>
              </a:rPr>
              <a:t>https://sch106trg.educhel.ru</a:t>
            </a:r>
            <a:endParaRPr lang="ru-RU" b="1" dirty="0"/>
          </a:p>
          <a:p>
            <a:pPr marL="355600" indent="-2730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000066"/>
              </a:solidFill>
            </a:endParaRPr>
          </a:p>
          <a:p>
            <a:pPr marL="355600"/>
            <a:endParaRPr lang="ru-RU" sz="2400" dirty="0" smtClean="0"/>
          </a:p>
          <a:p>
            <a:pPr marL="355600"/>
            <a:endParaRPr lang="ru-RU" sz="2400" b="1" dirty="0" smtClean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 marL="355600" indent="0">
              <a:buNone/>
            </a:pPr>
            <a:endParaRPr lang="ru-RU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g3.stockfresh.com/files/b/beaubelle/m/62/3162349_stock-photo-abstract-polygon-background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8" t="57188" r="1"/>
          <a:stretch/>
        </p:blipFill>
        <p:spPr bwMode="auto">
          <a:xfrm>
            <a:off x="-323439" y="13447"/>
            <a:ext cx="2527516" cy="68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03875" y="13447"/>
            <a:ext cx="6855438" cy="11447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Команда проекта: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699" y="585798"/>
            <a:ext cx="9224737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Филоненко Ольга Николаевна,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заместитель главы города  по вопросам социальной сферы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Дмитричева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Светлана Викторовна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заместитель начальника Управления образования администрации г.Трехгорный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Клемешова Наталья Семёновна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начальник отдела общего и дополнительного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образования Управления образования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администрации города Трёхгорного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Зигангирова Елена Борисовна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заместитель директора МОБУ «СОШ №106»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Молчанова Лариса Васильевна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заместитель директора МОБУ «СОШ №106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Баранова Яна Алексеевна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обучающаяся 11 класса, руководитель школьного  отряда «ЭКА»</a:t>
            </a:r>
            <a:endParaRPr lang="ru-RU" sz="24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ru-RU" sz="1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Кураторы: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Хлюстов Алексей Александрович, 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  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Дигилев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Илья Алексеевич, 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  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Гацаев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Николай Александрович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049" y="1448679"/>
            <a:ext cx="1125598" cy="1500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28631" r="55087" b="34515"/>
          <a:stretch/>
        </p:blipFill>
        <p:spPr bwMode="auto">
          <a:xfrm>
            <a:off x="10775049" y="3199480"/>
            <a:ext cx="1125598" cy="1698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3" t="10927" r="50000" b="23139"/>
          <a:stretch/>
        </p:blipFill>
        <p:spPr bwMode="auto">
          <a:xfrm>
            <a:off x="9597891" y="4147743"/>
            <a:ext cx="1177158" cy="1500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documents\9 каб\сайт школы\управленческий проект\q9RM_ys27S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7297" r="35665" b="9442"/>
          <a:stretch/>
        </p:blipFill>
        <p:spPr bwMode="auto">
          <a:xfrm>
            <a:off x="9597891" y="2199077"/>
            <a:ext cx="1177158" cy="1618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organizator\Рабочий стол\БЕРЕЖЛИВОЕ УПРАВЛЕНИЕ\ПРАКТИКА 2021\фото лидеров\Филоненко Ольга Николаевн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4575" r="16708" b="41920"/>
          <a:stretch/>
        </p:blipFill>
        <p:spPr bwMode="auto">
          <a:xfrm>
            <a:off x="9591708" y="371496"/>
            <a:ext cx="1183341" cy="1573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organizator\Рабочий стол\БЕРЕЖЛИВОЕ УПРАВЛЕНИЕ\ПРАКТИКА 2021\фото лидеров\Баранова Яна Алексеевна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r="28424" b="4822"/>
          <a:stretch/>
        </p:blipFill>
        <p:spPr bwMode="auto">
          <a:xfrm>
            <a:off x="10775049" y="5123329"/>
            <a:ext cx="1243088" cy="1586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stockfresh.com/files/b/beaubelle/m/62/3162349_stock-photo-abstract-polygon-background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89" b="53386"/>
          <a:stretch/>
        </p:blipFill>
        <p:spPr bwMode="auto">
          <a:xfrm rot="10800000">
            <a:off x="10582969" y="0"/>
            <a:ext cx="2799199" cy="68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870992" y="195694"/>
            <a:ext cx="10297035" cy="2009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Цель практики: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Создание «Онлайн – школы», как нового формата реализации воспитательного пространства для детей города Трехгорного, отвечающего запросам  и потребностям современных детей и вызовам времени. </a:t>
            </a:r>
          </a:p>
          <a:p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70992" y="2398737"/>
            <a:ext cx="11069996" cy="39348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Задачи практики: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содействие полноценному интеллектуальному развитию и социализации обучающихся;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создание условий для активизации мыслительной деятельности каждого обучающегося и успешной социальной адаптации его в процессе обучения и воспитания;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профилактика асоциального поведения детей через организацию занятости детей в условиях действия ограничений по COVID-19;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развитие системы дополнительного образования;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развитие сетевого сотрудничества с образовательными организациями муниципалитета.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3.stockfresh.com/files/b/beaubelle/m/62/3162349_stock-photo-abstract-polygon-background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53" t="53795" r="-6774"/>
          <a:stretch/>
        </p:blipFill>
        <p:spPr bwMode="auto">
          <a:xfrm>
            <a:off x="0" y="0"/>
            <a:ext cx="3000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2612" y="2362924"/>
            <a:ext cx="4198943" cy="183652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Участники </a:t>
            </a:r>
          </a:p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практики: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6294469"/>
              </p:ext>
            </p:extLst>
          </p:nvPr>
        </p:nvGraphicFramePr>
        <p:xfrm>
          <a:off x="2785033" y="-1"/>
          <a:ext cx="9702801" cy="668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12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stockfresh.com/files/b/beaubelle/m/62/3162349_stock-photo-abstract-polygon-background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66"/>
          <a:stretch/>
        </p:blipFill>
        <p:spPr bwMode="auto">
          <a:xfrm>
            <a:off x="-37049" y="1"/>
            <a:ext cx="1027661" cy="33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797" y="666702"/>
            <a:ext cx="8661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Онлайн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школа–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новый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взгляд на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возможности дистанционного образования: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/>
          <p:nvPr/>
        </p:nvPicPr>
        <p:blipFill rotWithShape="1">
          <a:blip r:embed="rId4"/>
          <a:srcRect l="11318" t="19241" r="8732" b="8204"/>
          <a:stretch/>
        </p:blipFill>
        <p:spPr bwMode="auto">
          <a:xfrm>
            <a:off x="546384" y="1718577"/>
            <a:ext cx="9030607" cy="5139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s://sun1-20.userapi.com/ommaPgYqI7SeSwPtpPJh9O8dOJ7RDhqNaOTiJQ/2iDjQ6gmy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991" y="-136676"/>
            <a:ext cx="2314094" cy="23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6831" t="22634" r="29965" b="10553"/>
          <a:stretch/>
        </p:blipFill>
        <p:spPr>
          <a:xfrm>
            <a:off x="9583893" y="3567369"/>
            <a:ext cx="2528329" cy="312795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583893" y="1924283"/>
            <a:ext cx="2200871" cy="2364005"/>
            <a:chOff x="5323575" y="797347"/>
            <a:chExt cx="3527422" cy="383790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7"/>
            <a:srcRect l="26091" t="21842" r="30704" b="19399"/>
            <a:stretch/>
          </p:blipFill>
          <p:spPr>
            <a:xfrm>
              <a:off x="5323575" y="797347"/>
              <a:ext cx="3527422" cy="383790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8"/>
            <a:srcRect l="27465" t="66927" r="49339" b="7515"/>
            <a:stretch/>
          </p:blipFill>
          <p:spPr>
            <a:xfrm>
              <a:off x="7765960" y="883329"/>
              <a:ext cx="680392" cy="599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0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455" t="24708" r="32168" b="8601"/>
          <a:stretch/>
        </p:blipFill>
        <p:spPr>
          <a:xfrm>
            <a:off x="8611737" y="2747011"/>
            <a:ext cx="3275463" cy="3937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754" t="13698" r="32050" b="13870"/>
          <a:stretch/>
        </p:blipFill>
        <p:spPr>
          <a:xfrm>
            <a:off x="5022376" y="2573937"/>
            <a:ext cx="3193575" cy="428406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5583952"/>
              </p:ext>
            </p:extLst>
          </p:nvPr>
        </p:nvGraphicFramePr>
        <p:xfrm>
          <a:off x="285085" y="0"/>
          <a:ext cx="11724945" cy="335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l="24668" t="21638" r="33082" b="16701"/>
          <a:stretch/>
        </p:blipFill>
        <p:spPr>
          <a:xfrm>
            <a:off x="914400" y="2573937"/>
            <a:ext cx="3521122" cy="411098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2181" y="257553"/>
            <a:ext cx="8792447" cy="1021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cs typeface="Times New Roman" panose="02020603050405020304" pitchFamily="18" charset="0"/>
              </a:rPr>
              <a:t>Наполнение программы курсов включает: 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3.stockfresh.com/files/b/beaubelle/m/62/3162349_stock-photo-abstract-polygon-background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66"/>
          <a:stretch/>
        </p:blipFill>
        <p:spPr bwMode="auto">
          <a:xfrm>
            <a:off x="-37049" y="-22859"/>
            <a:ext cx="3434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28" y="3888684"/>
            <a:ext cx="2157285" cy="1354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r="27016" b="17998"/>
          <a:stretch/>
        </p:blipFill>
        <p:spPr>
          <a:xfrm>
            <a:off x="123687" y="1325871"/>
            <a:ext cx="2844800" cy="2900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55" y="5391202"/>
            <a:ext cx="2026850" cy="127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44" y="3881867"/>
            <a:ext cx="2239166" cy="1354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741" y="3881867"/>
            <a:ext cx="2139018" cy="126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96" y="5391201"/>
            <a:ext cx="2239854" cy="127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s://admoblkaluga.ru/upload/election/borowsky/img/13-09-2020/nazhmite-sjuda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59" y="3898283"/>
            <a:ext cx="2109969" cy="13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896" r="11066" b="934"/>
          <a:stretch/>
        </p:blipFill>
        <p:spPr>
          <a:xfrm>
            <a:off x="8142692" y="499638"/>
            <a:ext cx="3812147" cy="281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668713" y="140847"/>
            <a:ext cx="4076795" cy="1021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#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ЭКОлогика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: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8175" y="820818"/>
            <a:ext cx="51148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     В нашей «Онлайн школе» ЭКА-активисты, не теряли времени зря! И решили выйти с предложением о введении в школьную программу еще одного предмета.... Какого?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Мы назвали его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-apple-system"/>
              </a:rPr>
              <a:t>ЭКОлогика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Это совместный проект школьного ЭКА-отряда и журналистов студии "Объектив".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Живи </a:t>
            </a:r>
            <a:r>
              <a:rPr lang="ru-RU" b="0" i="0" u="none" strike="noStrike" dirty="0" smtClean="0">
                <a:effectLst/>
                <a:latin typeface="-apple-system"/>
                <a:hlinkClick r:id="rId17"/>
              </a:rPr>
              <a:t>#</a:t>
            </a:r>
            <a:r>
              <a:rPr lang="ru-RU" b="0" i="0" u="none" strike="noStrike" dirty="0" err="1" smtClean="0">
                <a:effectLst/>
                <a:latin typeface="-apple-system"/>
                <a:hlinkClick r:id="rId17"/>
              </a:rPr>
              <a:t>ЭКОлогично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 и помогай нам сохранять окружающую нас с вами природу!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53478"/>
              </p:ext>
            </p:extLst>
          </p:nvPr>
        </p:nvGraphicFramePr>
        <p:xfrm>
          <a:off x="197702" y="409916"/>
          <a:ext cx="11887201" cy="6448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9646"/>
                <a:gridCol w="3851537"/>
                <a:gridCol w="1446018"/>
              </a:tblGrid>
              <a:tr h="0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Показатель, единица измерения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Значение показателя</a:t>
                      </a:r>
                      <a:endParaRPr lang="ru-RU" sz="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 последний год реализации практики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 весь период реализации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 anchor="ctr"/>
                </a:tc>
              </a:tr>
              <a:tr h="70576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детей города  Трехгорного, участников «Онлайн школы»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год, июнь -100 человек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год, сентябрь -113 человек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 </a:t>
                      </a:r>
                      <a:r>
                        <a:rPr lang="ru-RU" sz="1400" dirty="0">
                          <a:effectLst/>
                        </a:rPr>
                        <a:t>год, июнь -220 человек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220 чел.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4941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 них количество детей с особыми образовательными потребностями -  участников «Онлайн школы»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год-2 человек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год – 8 </a:t>
                      </a:r>
                      <a:r>
                        <a:rPr lang="ru-RU" sz="1400" dirty="0" smtClean="0">
                          <a:effectLst/>
                        </a:rPr>
                        <a:t>человек</a:t>
                      </a:r>
                      <a:endParaRPr lang="ru-RU" sz="1400" dirty="0">
                        <a:effectLst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45071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учителей общеобразовательных организаций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год- 3 человека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год-12 человек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34689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участников из числа актива школьного  ученического самоуправления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</a:t>
                      </a:r>
                      <a:r>
                        <a:rPr lang="ru-RU" sz="1400" dirty="0" smtClean="0">
                          <a:effectLst/>
                        </a:rPr>
                        <a:t>год-4</a:t>
                      </a:r>
                      <a:r>
                        <a:rPr lang="ru-RU" sz="1400" baseline="0" dirty="0" smtClean="0">
                          <a:effectLst/>
                        </a:rPr>
                        <a:t>      /       </a:t>
                      </a:r>
                      <a:r>
                        <a:rPr lang="ru-RU" sz="1400" dirty="0" smtClean="0">
                          <a:effectLst/>
                        </a:rPr>
                        <a:t>2021 </a:t>
                      </a:r>
                      <a:r>
                        <a:rPr lang="ru-RU" sz="1400" dirty="0">
                          <a:effectLst/>
                        </a:rPr>
                        <a:t>год – 12 </a:t>
                      </a: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2902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социальных партнеров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год- 3 </a:t>
                      </a:r>
                      <a:r>
                        <a:rPr lang="ru-RU" sz="1400" baseline="0" dirty="0" smtClean="0">
                          <a:effectLst/>
                        </a:rPr>
                        <a:t>    /         </a:t>
                      </a:r>
                      <a:r>
                        <a:rPr lang="ru-RU" sz="1400" dirty="0" smtClean="0">
                          <a:effectLst/>
                        </a:rPr>
                        <a:t>2021 </a:t>
                      </a:r>
                      <a:r>
                        <a:rPr lang="ru-RU" sz="1400" dirty="0">
                          <a:effectLst/>
                        </a:rPr>
                        <a:t>год- 7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45071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созданных программ внеурочной деятельности и дополнительных общеобразовательных программ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 – 5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 – 7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2191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часов в рамках внеурочной деятельности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2020-2021 -35 часов (в год)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33494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часов в рамках реализации </a:t>
                      </a:r>
                      <a:r>
                        <a:rPr lang="ru-RU" sz="1400" dirty="0" smtClean="0">
                          <a:effectLst/>
                        </a:rPr>
                        <a:t>ДОО программ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2020-2021 -70 часов (в год)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2191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мероприятий институционального уровня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 год  </a:t>
                      </a:r>
                      <a:r>
                        <a:rPr lang="ru-RU" sz="1400" dirty="0">
                          <a:effectLst/>
                        </a:rPr>
                        <a:t>– </a:t>
                      </a:r>
                      <a:r>
                        <a:rPr lang="ru-RU" sz="1400" dirty="0" smtClean="0">
                          <a:effectLst/>
                        </a:rPr>
                        <a:t>3</a:t>
                      </a:r>
                      <a:r>
                        <a:rPr lang="ru-RU" sz="1400" baseline="0" dirty="0" smtClean="0">
                          <a:effectLst/>
                        </a:rPr>
                        <a:t>                 /     </a:t>
                      </a:r>
                      <a:r>
                        <a:rPr lang="ru-RU" sz="1400" dirty="0" smtClean="0">
                          <a:effectLst/>
                        </a:rPr>
                        <a:t>2021 год -  </a:t>
                      </a: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33494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мероприятий муниципального уровня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– 1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– </a:t>
                      </a:r>
                      <a:r>
                        <a:rPr lang="en-US" sz="1400" dirty="0">
                          <a:effectLst/>
                        </a:rPr>
                        <a:t>2  </a:t>
                      </a:r>
                      <a:r>
                        <a:rPr lang="ru-RU" sz="1400" dirty="0">
                          <a:effectLst/>
                        </a:rPr>
                        <a:t>(2 этапа)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45071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региональных проектов, в том числе реализованных в рамках проекта «Эффективный регион»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2020- 1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2021-1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44872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мероприятий в СМИ, освещающих мероприятия муниципальной практики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 год  </a:t>
                      </a:r>
                      <a:r>
                        <a:rPr lang="ru-RU" sz="1400" dirty="0">
                          <a:effectLst/>
                        </a:rPr>
                        <a:t>– </a:t>
                      </a: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ru-RU" sz="1400" baseline="0" dirty="0" smtClean="0">
                          <a:effectLst/>
                        </a:rPr>
                        <a:t>     /       </a:t>
                      </a:r>
                      <a:r>
                        <a:rPr lang="ru-RU" sz="1400" dirty="0" smtClean="0">
                          <a:effectLst/>
                        </a:rPr>
                        <a:t>2021 год </a:t>
                      </a:r>
                      <a:r>
                        <a:rPr lang="ru-RU" sz="1400" dirty="0">
                          <a:effectLst/>
                        </a:rPr>
                        <a:t>-2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АТОМ  - ТВ - 5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45071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участников инициативной группы с активной жизненной позицией, готовых работать в рамках проекта, (чел.).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год- 3 человек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год-18 человек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  <a:tr h="52173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жителей города, ознакомленных с </a:t>
                      </a:r>
                      <a:r>
                        <a:rPr lang="ru-RU" sz="1400" dirty="0" smtClean="0">
                          <a:effectLst/>
                        </a:rPr>
                        <a:t>деятельностью, </a:t>
                      </a:r>
                      <a:r>
                        <a:rPr lang="ru-RU" sz="1400" dirty="0">
                          <a:effectLst/>
                        </a:rPr>
                        <a:t>в рамках реализации проекта через СМИ, официальные группы в социальных </a:t>
                      </a:r>
                      <a:r>
                        <a:rPr lang="ru-RU" sz="1400" dirty="0" smtClean="0">
                          <a:effectLst/>
                        </a:rPr>
                        <a:t>сетях,  сайты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(%).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год - 80%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год - 80%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80%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80%</a:t>
                      </a: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267" marR="17267" marT="0" marB="0"/>
                </a:tc>
              </a:tr>
            </a:tbl>
          </a:graphicData>
        </a:graphic>
      </p:graphicFrame>
      <p:sp>
        <p:nvSpPr>
          <p:cNvPr id="2" name="Заголовок 1"/>
          <p:cNvSpPr txBox="1">
            <a:spLocks/>
          </p:cNvSpPr>
          <p:nvPr/>
        </p:nvSpPr>
        <p:spPr>
          <a:xfrm>
            <a:off x="2224206" y="-16390"/>
            <a:ext cx="7834194" cy="692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Результаты практики (за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2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 года):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9726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g3.stockfresh.com/files/b/beaubelle/m/62/3162349_stock-photo-abstract-polygon-background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4"/>
          <a:stretch/>
        </p:blipFill>
        <p:spPr bwMode="auto">
          <a:xfrm>
            <a:off x="0" y="17876"/>
            <a:ext cx="1278740" cy="30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72904" y="3616944"/>
            <a:ext cx="7906202" cy="10817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Перспективы развития практики: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-apple-syste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904" y="4031566"/>
            <a:ext cx="115754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Расширение направлений работы образовательного пространства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Предоставление воспитанникам с особыми образовательными потребностями более широкого спектра возможностей в рамках образовательного пространства «Онлайн школы»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Усовершенствование материально-технической базы (создание образовательной лаборатории)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Создание условий для повышение квалификации педагогического состава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Расширение сети социальных партнеров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Обмен опытом с территориями Челябинской области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1246" y="1441774"/>
            <a:ext cx="4224925" cy="21751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-apple-system"/>
                <a:cs typeface="Times New Roman" panose="02020603050405020304" pitchFamily="18" charset="0"/>
              </a:rPr>
              <a:t>Итоговые показатели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-apple-system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-apple-system"/>
                <a:cs typeface="Times New Roman" panose="02020603050405020304" pitchFamily="18" charset="0"/>
              </a:rPr>
              <a:t>в рамках проекта «Эффективный регион»: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-apple-system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35119" r="9062" b="15674"/>
          <a:stretch/>
        </p:blipFill>
        <p:spPr bwMode="auto">
          <a:xfrm>
            <a:off x="4583220" y="17876"/>
            <a:ext cx="7342413" cy="35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7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636</Words>
  <Application>Microsoft Office PowerPoint</Application>
  <PresentationFormat>Произвольный</PresentationFormat>
  <Paragraphs>123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СОШ №106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35</dc:creator>
  <cp:lastModifiedBy>Сагайдак</cp:lastModifiedBy>
  <cp:revision>166</cp:revision>
  <dcterms:created xsi:type="dcterms:W3CDTF">2020-07-21T09:12:00Z</dcterms:created>
  <dcterms:modified xsi:type="dcterms:W3CDTF">2021-07-15T10:14:44Z</dcterms:modified>
</cp:coreProperties>
</file>